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ridi Regular" charset="1" panose="00000500000000000000"/>
      <p:regular r:id="rId10"/>
    </p:embeddedFont>
    <p:embeddedFont>
      <p:font typeface="Pridi Regular Bold" charset="1" panose="00000600000000000000"/>
      <p:regular r:id="rId11"/>
    </p:embeddedFont>
    <p:embeddedFont>
      <p:font typeface="Prompt Light" charset="1" panose="00000400000000000000"/>
      <p:regular r:id="rId12"/>
    </p:embeddedFont>
    <p:embeddedFont>
      <p:font typeface="Prompt Light Bold" charset="1" panose="00000500000000000000"/>
      <p:regular r:id="rId13"/>
    </p:embeddedFont>
    <p:embeddedFont>
      <p:font typeface="Prompt Light Italics" charset="1" panose="00000400000000000000"/>
      <p:regular r:id="rId14"/>
    </p:embeddedFont>
    <p:embeddedFont>
      <p:font typeface="Prompt Light Bold Italics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31" Target="slides/slide16.xml" Type="http://schemas.openxmlformats.org/officeDocument/2006/relationships/slide"/><Relationship Id="rId32" Target="slides/slide17.xml" Type="http://schemas.openxmlformats.org/officeDocument/2006/relationships/slide"/><Relationship Id="rId33" Target="slides/slide18.xml" Type="http://schemas.openxmlformats.org/officeDocument/2006/relationships/slide"/><Relationship Id="rId34" Target="slides/slide19.xml" Type="http://schemas.openxmlformats.org/officeDocument/2006/relationships/slide"/><Relationship Id="rId35" Target="slides/slide20.xml" Type="http://schemas.openxmlformats.org/officeDocument/2006/relationships/slide"/><Relationship Id="rId36" Target="slides/slide21.xml" Type="http://schemas.openxmlformats.org/officeDocument/2006/relationships/slide"/><Relationship Id="rId37" Target="slides/slide22.xml" Type="http://schemas.openxmlformats.org/officeDocument/2006/relationships/slide"/><Relationship Id="rId38" Target="slides/slide23.xml" Type="http://schemas.openxmlformats.org/officeDocument/2006/relationships/slide"/><Relationship Id="rId39" Target="slides/slide2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1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5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8340"/>
            <a:ext cx="15305568" cy="6673607"/>
            <a:chOff x="0" y="0"/>
            <a:chExt cx="20407424" cy="889814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0407424" cy="8898142"/>
              <a:chOff x="0" y="0"/>
              <a:chExt cx="5177439" cy="2257492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5177439" cy="2257492"/>
              </a:xfrm>
              <a:custGeom>
                <a:avLst/>
                <a:gdLst/>
                <a:ahLst/>
                <a:cxnLst/>
                <a:rect r="r" b="b" t="t" l="l"/>
                <a:pathLst>
                  <a:path h="2257492" w="5177439">
                    <a:moveTo>
                      <a:pt x="5052979" y="2257492"/>
                    </a:moveTo>
                    <a:lnTo>
                      <a:pt x="124460" y="2257492"/>
                    </a:lnTo>
                    <a:cubicBezTo>
                      <a:pt x="55880" y="2257492"/>
                      <a:pt x="0" y="2201612"/>
                      <a:pt x="0" y="21330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052979" y="0"/>
                    </a:lnTo>
                    <a:cubicBezTo>
                      <a:pt x="5121559" y="0"/>
                      <a:pt x="5177439" y="55880"/>
                      <a:pt x="5177439" y="124460"/>
                    </a:cubicBezTo>
                    <a:lnTo>
                      <a:pt x="5177439" y="2133032"/>
                    </a:lnTo>
                    <a:cubicBezTo>
                      <a:pt x="5177439" y="2201612"/>
                      <a:pt x="5121559" y="2257492"/>
                      <a:pt x="5052979" y="22574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510332" y="482905"/>
              <a:ext cx="347112" cy="347112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996383" y="482905"/>
              <a:ext cx="347112" cy="347112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1482434" y="482905"/>
              <a:ext cx="347112" cy="34711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72896" y="8561901"/>
            <a:ext cx="706759" cy="70675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3708198" y="4363712"/>
            <a:ext cx="7036156" cy="345411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028700" y="8106941"/>
            <a:ext cx="15305568" cy="1161719"/>
            <a:chOff x="0" y="0"/>
            <a:chExt cx="20407424" cy="154895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20407424" cy="1548959"/>
              <a:chOff x="0" y="0"/>
              <a:chExt cx="14198090" cy="107766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0" y="0"/>
                <a:ext cx="14199360" cy="1077660"/>
              </a:xfrm>
              <a:custGeom>
                <a:avLst/>
                <a:gdLst/>
                <a:ahLst/>
                <a:cxnLst/>
                <a:rect r="r" b="b" t="t" l="l"/>
                <a:pathLst>
                  <a:path h="1077660" w="14199360">
                    <a:moveTo>
                      <a:pt x="13645640" y="1077660"/>
                    </a:moveTo>
                    <a:lnTo>
                      <a:pt x="553720" y="1077660"/>
                    </a:lnTo>
                    <a:cubicBezTo>
                      <a:pt x="247650" y="1077660"/>
                      <a:pt x="0" y="836388"/>
                      <a:pt x="0" y="539446"/>
                    </a:cubicBezTo>
                    <a:cubicBezTo>
                      <a:pt x="0" y="241266"/>
                      <a:pt x="247650" y="0"/>
                      <a:pt x="553720" y="0"/>
                    </a:cubicBezTo>
                    <a:lnTo>
                      <a:pt x="13645640" y="0"/>
                    </a:lnTo>
                    <a:cubicBezTo>
                      <a:pt x="13951710" y="0"/>
                      <a:pt x="14199360" y="241266"/>
                      <a:pt x="14199360" y="539446"/>
                    </a:cubicBezTo>
                    <a:cubicBezTo>
                      <a:pt x="14198090" y="836388"/>
                      <a:pt x="13950440" y="1077660"/>
                      <a:pt x="13645640" y="107766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3839865" y="343319"/>
              <a:ext cx="12902148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52544"/>
                  </a:solidFill>
                  <a:latin typeface="Prompt Light"/>
                </a:rPr>
                <a:t>OPERATING SYSTEMS [Section 53]</a:t>
              </a: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61342" y="8327584"/>
            <a:ext cx="720475" cy="720475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516795" y="3642020"/>
            <a:ext cx="12329377" cy="198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20"/>
              </a:lnSpc>
            </a:pPr>
            <a:r>
              <a:rPr lang="en-US" sz="14400">
                <a:solidFill>
                  <a:srgbClr val="152544"/>
                </a:solidFill>
                <a:latin typeface="Pridi Regular Bold"/>
              </a:rPr>
              <a:t>Case Study #1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32915" y="1028700"/>
            <a:ext cx="8227954" cy="8229600"/>
            <a:chOff x="0" y="0"/>
            <a:chExt cx="6348730" cy="6350000"/>
          </a:xfrm>
        </p:grpSpPr>
        <p:sp>
          <p:nvSpPr>
            <p:cNvPr name="Freeform 3" id="3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r="r" b="b" t="t" l="l"/>
              <a:pathLst>
                <a:path h="5814060" w="632460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blipFill>
              <a:blip r:embed="rId2"/>
              <a:stretch>
                <a:fillRect l="-552" r="-552" t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r="r" b="b" t="t" l="l"/>
              <a:pathLst>
                <a:path h="698500" w="63246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7FB6D0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r="r" b="b" t="t" l="l"/>
              <a:pathLst>
                <a:path h="279400" w="110617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305748" y="6745905"/>
            <a:ext cx="7492966" cy="2512395"/>
            <a:chOff x="0" y="0"/>
            <a:chExt cx="18938240" cy="6350000"/>
          </a:xfrm>
        </p:grpSpPr>
        <p:sp>
          <p:nvSpPr>
            <p:cNvPr name="Freeform 8" id="8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r="r" b="b" t="t" l="l"/>
              <a:pathLst>
                <a:path h="918210" w="1888236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7FB6D0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r="r" b="b" t="t" l="l"/>
              <a:pathLst>
                <a:path h="5377180" w="1888236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blipFill>
              <a:blip r:embed="rId3"/>
              <a:stretch>
                <a:fillRect l="0" r="0" t="-23093" b="-1570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r="r" b="b" t="t" l="l"/>
              <a:pathLst>
                <a:path h="368300" w="151511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8939511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687622" y="1988199"/>
            <a:ext cx="6729218" cy="1161678"/>
            <a:chOff x="0" y="0"/>
            <a:chExt cx="8972291" cy="154890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8972291" cy="1548905"/>
              <a:chOff x="0" y="0"/>
              <a:chExt cx="6242306" cy="1077622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0"/>
                <a:ext cx="6243576" cy="1077622"/>
              </a:xfrm>
              <a:custGeom>
                <a:avLst/>
                <a:gdLst/>
                <a:ahLst/>
                <a:cxnLst/>
                <a:rect r="r" b="b" t="t" l="l"/>
                <a:pathLst>
                  <a:path h="1077622" w="6243576">
                    <a:moveTo>
                      <a:pt x="5689856" y="1077622"/>
                    </a:moveTo>
                    <a:lnTo>
                      <a:pt x="553720" y="1077622"/>
                    </a:lnTo>
                    <a:cubicBezTo>
                      <a:pt x="247650" y="1077622"/>
                      <a:pt x="0" y="836359"/>
                      <a:pt x="0" y="539427"/>
                    </a:cubicBezTo>
                    <a:cubicBezTo>
                      <a:pt x="0" y="241257"/>
                      <a:pt x="247650" y="0"/>
                      <a:pt x="553720" y="0"/>
                    </a:cubicBezTo>
                    <a:lnTo>
                      <a:pt x="5689856" y="0"/>
                    </a:lnTo>
                    <a:cubicBezTo>
                      <a:pt x="5995926" y="0"/>
                      <a:pt x="6243576" y="241257"/>
                      <a:pt x="6243576" y="539427"/>
                    </a:cubicBezTo>
                    <a:cubicBezTo>
                      <a:pt x="6242306" y="836359"/>
                      <a:pt x="5994656" y="1077622"/>
                      <a:pt x="5689856" y="1077622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364242"/>
              <a:ext cx="8972291" cy="896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4800">
                  <a:solidFill>
                    <a:srgbClr val="FFFFFF"/>
                  </a:solidFill>
                  <a:cs typeface="Prompt Light"/>
                </a:rPr>
                <a:t>ส่วนที่คิดว่าเป็นปัญหา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687622" y="4322801"/>
            <a:ext cx="6729218" cy="902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68" indent="-367034" lvl="1">
              <a:lnSpc>
                <a:spcPts val="3570"/>
              </a:lnSpc>
              <a:buFont typeface="Arial"/>
              <a:buChar char="•"/>
            </a:pPr>
            <a:r>
              <a:rPr lang="en-US" sz="3400">
                <a:solidFill>
                  <a:srgbClr val="152544"/>
                </a:solidFill>
                <a:cs typeface="Prompt Light"/>
              </a:rPr>
              <a:t>การใช้ Single Thread ยังไม่ช่วยให้เร็วขึ้น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C2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2080" y="1028700"/>
            <a:ext cx="6729218" cy="1161678"/>
            <a:chOff x="0" y="0"/>
            <a:chExt cx="6242306" cy="107762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243576" cy="1077622"/>
            </a:xfrm>
            <a:custGeom>
              <a:avLst/>
              <a:gdLst/>
              <a:ahLst/>
              <a:cxnLst/>
              <a:rect r="r" b="b" t="t" l="l"/>
              <a:pathLst>
                <a:path h="1077622" w="6243576">
                  <a:moveTo>
                    <a:pt x="5689856" y="1077622"/>
                  </a:moveTo>
                  <a:lnTo>
                    <a:pt x="553720" y="1077622"/>
                  </a:lnTo>
                  <a:cubicBezTo>
                    <a:pt x="247650" y="1077622"/>
                    <a:pt x="0" y="836359"/>
                    <a:pt x="0" y="539427"/>
                  </a:cubicBezTo>
                  <a:cubicBezTo>
                    <a:pt x="0" y="241257"/>
                    <a:pt x="247650" y="0"/>
                    <a:pt x="553720" y="0"/>
                  </a:cubicBezTo>
                  <a:lnTo>
                    <a:pt x="5689856" y="0"/>
                  </a:lnTo>
                  <a:cubicBezTo>
                    <a:pt x="5995926" y="0"/>
                    <a:pt x="6243576" y="241257"/>
                    <a:pt x="6243576" y="539427"/>
                  </a:cubicBezTo>
                  <a:cubicBezTo>
                    <a:pt x="6242306" y="836359"/>
                    <a:pt x="5994656" y="1077622"/>
                    <a:pt x="5689856" y="1077622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455314" y="1064774"/>
            <a:ext cx="8803986" cy="8229600"/>
            <a:chOff x="0" y="0"/>
            <a:chExt cx="2978138" cy="2783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978138" cy="2783840"/>
            </a:xfrm>
            <a:custGeom>
              <a:avLst/>
              <a:gdLst/>
              <a:ahLst/>
              <a:cxnLst/>
              <a:rect r="r" b="b" t="t" l="l"/>
              <a:pathLst>
                <a:path h="2783840" w="2978138">
                  <a:moveTo>
                    <a:pt x="2853678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3679" y="0"/>
                  </a:lnTo>
                  <a:cubicBezTo>
                    <a:pt x="2922258" y="0"/>
                    <a:pt x="2978138" y="55880"/>
                    <a:pt x="2978138" y="124460"/>
                  </a:cubicBezTo>
                  <a:lnTo>
                    <a:pt x="2978138" y="2659380"/>
                  </a:lnTo>
                  <a:cubicBezTo>
                    <a:pt x="2978138" y="2727960"/>
                    <a:pt x="2922258" y="2783840"/>
                    <a:pt x="2853679" y="2783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894226" y="1394179"/>
            <a:ext cx="989410" cy="260334"/>
            <a:chOff x="0" y="0"/>
            <a:chExt cx="1319213" cy="34711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307273" y="2490350"/>
            <a:ext cx="6804024" cy="6804024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r="-46751" t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7DC2D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945671" y="5042397"/>
            <a:ext cx="7981393" cy="3786069"/>
            <a:chOff x="0" y="0"/>
            <a:chExt cx="10641858" cy="504809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0641858" cy="5048091"/>
              <a:chOff x="0" y="0"/>
              <a:chExt cx="4422995" cy="2106535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0"/>
                <a:ext cx="4422996" cy="2106535"/>
              </a:xfrm>
              <a:custGeom>
                <a:avLst/>
                <a:gdLst/>
                <a:ahLst/>
                <a:cxnLst/>
                <a:rect r="r" b="b" t="t" l="l"/>
                <a:pathLst>
                  <a:path h="2106535" w="4422996">
                    <a:moveTo>
                      <a:pt x="4298535" y="2106535"/>
                    </a:moveTo>
                    <a:lnTo>
                      <a:pt x="124460" y="2106535"/>
                    </a:lnTo>
                    <a:cubicBezTo>
                      <a:pt x="55880" y="2106535"/>
                      <a:pt x="0" y="2050655"/>
                      <a:pt x="0" y="198207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298535" y="0"/>
                    </a:lnTo>
                    <a:cubicBezTo>
                      <a:pt x="4367115" y="0"/>
                      <a:pt x="4422996" y="55880"/>
                      <a:pt x="4422996" y="124460"/>
                    </a:cubicBezTo>
                    <a:lnTo>
                      <a:pt x="4422996" y="1982076"/>
                    </a:lnTo>
                    <a:cubicBezTo>
                      <a:pt x="4422996" y="2050655"/>
                      <a:pt x="4367115" y="2106535"/>
                      <a:pt x="4298535" y="2106535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2079975" y="3949730"/>
              <a:ext cx="7973497" cy="4182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88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3"/>
          <a:srcRect l="0" t="2255" r="0" b="10235"/>
          <a:stretch>
            <a:fillRect/>
          </a:stretch>
        </p:blipFill>
        <p:spPr>
          <a:xfrm flipH="false" flipV="false" rot="0">
            <a:off x="9265550" y="5332890"/>
            <a:ext cx="7305486" cy="3242441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427863" y="1266639"/>
            <a:ext cx="4562845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Pridi Regular"/>
              </a:rPr>
              <a:t>Version 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43579" y="3790578"/>
            <a:ext cx="7427457" cy="449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818">
                <a:solidFill>
                  <a:srgbClr val="152544"/>
                </a:solidFill>
                <a:cs typeface="Prompt Light"/>
              </a:rPr>
              <a:t>เพิ่ม Thread เป็น MultiThread[2]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92160" y="2190378"/>
            <a:ext cx="7730294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52544"/>
                </a:solidFill>
                <a:cs typeface="Pridi Regular Bold"/>
              </a:rPr>
              <a:t>แก้ไขโดย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5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598031" y="6057526"/>
            <a:ext cx="13535028" cy="253522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54941" y="2190376"/>
            <a:ext cx="13978117" cy="307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461" indent="-367231" lvl="1">
              <a:lnSpc>
                <a:spcPts val="4082"/>
              </a:lnSpc>
              <a:buFont typeface="Arial"/>
              <a:buChar char="•"/>
            </a:pPr>
            <a:r>
              <a:rPr lang="en-US" sz="3401">
                <a:solidFill>
                  <a:srgbClr val="FF5757"/>
                </a:solidFill>
                <a:cs typeface="Pridi Regular"/>
              </a:rPr>
              <a:t>เพิ่มตัว</a:t>
            </a:r>
            <a:r>
              <a:rPr lang="en-US" sz="3401">
                <a:solidFill>
                  <a:srgbClr val="FF5757"/>
                </a:solidFill>
                <a:latin typeface="Pridi Regular"/>
              </a:rPr>
              <a:t> Sum_Global ให้เท่ากับจำนวน thread ที่ใช้งาน</a:t>
            </a:r>
          </a:p>
          <a:p>
            <a:pPr>
              <a:lnSpc>
                <a:spcPts val="4082"/>
              </a:lnSpc>
            </a:pPr>
          </a:p>
          <a:p>
            <a:pPr marL="734461" indent="-367231" lvl="1">
              <a:lnSpc>
                <a:spcPts val="4082"/>
              </a:lnSpc>
              <a:buFont typeface="Arial"/>
              <a:buChar char="•"/>
            </a:pPr>
            <a:r>
              <a:rPr lang="en-US" sz="3401">
                <a:solidFill>
                  <a:srgbClr val="FFFFFF"/>
                </a:solidFill>
                <a:cs typeface="Pridi Regular"/>
              </a:rPr>
              <a:t>แบ่ง </a:t>
            </a:r>
            <a:r>
              <a:rPr lang="en-US" sz="3401">
                <a:solidFill>
                  <a:srgbClr val="FFFFFF"/>
                </a:solidFill>
                <a:latin typeface="Pridi Regular Semi-Bold"/>
              </a:rPr>
              <a:t>Data_Global</a:t>
            </a:r>
            <a:r>
              <a:rPr lang="en-US" sz="3401">
                <a:solidFill>
                  <a:srgbClr val="FFFFFF"/>
                </a:solidFill>
                <a:latin typeface="Pridi Regular"/>
              </a:rPr>
              <a:t> ให้มีขนาดเท่ากับจำนวน thread (1พันล้าน/thread)</a:t>
            </a:r>
          </a:p>
          <a:p>
            <a:pPr>
              <a:lnSpc>
                <a:spcPts val="4082"/>
              </a:lnSpc>
            </a:pPr>
          </a:p>
          <a:p>
            <a:pPr marL="734461" indent="-367231" lvl="1">
              <a:lnSpc>
                <a:spcPts val="4082"/>
              </a:lnSpc>
              <a:buFont typeface="Arial"/>
              <a:buChar char="•"/>
            </a:pPr>
            <a:r>
              <a:rPr lang="en-US" sz="3401">
                <a:solidFill>
                  <a:srgbClr val="FFFFFF"/>
                </a:solidFill>
                <a:cs typeface="Pridi Regular"/>
              </a:rPr>
              <a:t>แต่ละ thread จะบวกค่าในส่วนของตัวเอง และเก็บไว้ที่ Sum_Global ของตัวเอง</a:t>
            </a:r>
          </a:p>
          <a:p>
            <a:pPr>
              <a:lnSpc>
                <a:spcPts val="4082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473949" y="666750"/>
            <a:ext cx="5340102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cs typeface="Pridi Regular"/>
              </a:rPr>
              <a:t>วิธีทำ Multi Threads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5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684" r="0" b="6254"/>
          <a:stretch>
            <a:fillRect/>
          </a:stretch>
        </p:blipFill>
        <p:spPr>
          <a:xfrm flipH="false" flipV="false" rot="0">
            <a:off x="2154941" y="6057526"/>
            <a:ext cx="13978117" cy="320077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54941" y="2190376"/>
            <a:ext cx="13978117" cy="307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461" indent="-367231" lvl="1">
              <a:lnSpc>
                <a:spcPts val="4082"/>
              </a:lnSpc>
              <a:buFont typeface="Arial"/>
              <a:buChar char="•"/>
            </a:pPr>
            <a:r>
              <a:rPr lang="en-US" sz="3401">
                <a:solidFill>
                  <a:srgbClr val="FFFFFF"/>
                </a:solidFill>
                <a:cs typeface="Pridi Regular"/>
              </a:rPr>
              <a:t>เพิ่มตัว</a:t>
            </a:r>
            <a:r>
              <a:rPr lang="en-US" sz="3401">
                <a:solidFill>
                  <a:srgbClr val="FFFFFF"/>
                </a:solidFill>
                <a:latin typeface="Pridi Regular"/>
              </a:rPr>
              <a:t> Sum_Global ให้เท่ากับจำนวน thread ที่ใช้งาน</a:t>
            </a:r>
          </a:p>
          <a:p>
            <a:pPr>
              <a:lnSpc>
                <a:spcPts val="4082"/>
              </a:lnSpc>
            </a:pPr>
          </a:p>
          <a:p>
            <a:pPr marL="734461" indent="-367231" lvl="1">
              <a:lnSpc>
                <a:spcPts val="4082"/>
              </a:lnSpc>
              <a:buFont typeface="Arial"/>
              <a:buChar char="•"/>
            </a:pPr>
            <a:r>
              <a:rPr lang="en-US" sz="3401">
                <a:solidFill>
                  <a:srgbClr val="FF5757"/>
                </a:solidFill>
                <a:cs typeface="Pridi Regular"/>
              </a:rPr>
              <a:t>แบ่ง </a:t>
            </a:r>
            <a:r>
              <a:rPr lang="en-US" sz="3401">
                <a:solidFill>
                  <a:srgbClr val="FF5757"/>
                </a:solidFill>
                <a:latin typeface="Pridi Regular Semi-Bold"/>
              </a:rPr>
              <a:t>Data_Global</a:t>
            </a:r>
            <a:r>
              <a:rPr lang="en-US" sz="3401">
                <a:solidFill>
                  <a:srgbClr val="FF5757"/>
                </a:solidFill>
                <a:latin typeface="Pridi Regular"/>
              </a:rPr>
              <a:t> ให้มีขนาดเท่ากับจำนวน thread (1พันล้าน/thread)</a:t>
            </a:r>
          </a:p>
          <a:p>
            <a:pPr>
              <a:lnSpc>
                <a:spcPts val="4082"/>
              </a:lnSpc>
            </a:pPr>
          </a:p>
          <a:p>
            <a:pPr marL="734461" indent="-367231" lvl="1">
              <a:lnSpc>
                <a:spcPts val="4082"/>
              </a:lnSpc>
              <a:buFont typeface="Arial"/>
              <a:buChar char="•"/>
            </a:pPr>
            <a:r>
              <a:rPr lang="en-US" sz="3401">
                <a:solidFill>
                  <a:srgbClr val="FFFFFF"/>
                </a:solidFill>
                <a:cs typeface="Pridi Regular"/>
              </a:rPr>
              <a:t>แต่ละ thread จะบวกค่าในส่วนของตัวเอง และเก็บไว้ที่ Sum_Global ของตัวเอง</a:t>
            </a:r>
          </a:p>
          <a:p>
            <a:pPr>
              <a:lnSpc>
                <a:spcPts val="4082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473949" y="666750"/>
            <a:ext cx="5340102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cs typeface="Pridi Regular"/>
              </a:rPr>
              <a:t>วิธีทำ Multi Threads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13387319" y="7219763"/>
            <a:ext cx="2071092" cy="0"/>
          </a:xfrm>
          <a:prstGeom prst="line">
            <a:avLst/>
          </a:prstGeom>
          <a:ln cap="flat" w="438150">
            <a:solidFill>
              <a:srgbClr val="1E1E1E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5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54941" y="5522924"/>
            <a:ext cx="13978117" cy="449022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54941" y="2190376"/>
            <a:ext cx="13978117" cy="307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461" indent="-367231" lvl="1">
              <a:lnSpc>
                <a:spcPts val="4082"/>
              </a:lnSpc>
              <a:buFont typeface="Arial"/>
              <a:buChar char="•"/>
            </a:pPr>
            <a:r>
              <a:rPr lang="en-US" sz="3401">
                <a:solidFill>
                  <a:srgbClr val="FFFFFF"/>
                </a:solidFill>
                <a:cs typeface="Pridi Regular"/>
              </a:rPr>
              <a:t>เพิ่มตัว</a:t>
            </a:r>
            <a:r>
              <a:rPr lang="en-US" sz="3401">
                <a:solidFill>
                  <a:srgbClr val="FFFFFF"/>
                </a:solidFill>
                <a:latin typeface="Pridi Regular"/>
              </a:rPr>
              <a:t> Sum_Global ให้เท่ากับจำนวน thread ที่ใช้งาน</a:t>
            </a:r>
          </a:p>
          <a:p>
            <a:pPr>
              <a:lnSpc>
                <a:spcPts val="4082"/>
              </a:lnSpc>
            </a:pPr>
          </a:p>
          <a:p>
            <a:pPr marL="734461" indent="-367231" lvl="1">
              <a:lnSpc>
                <a:spcPts val="4082"/>
              </a:lnSpc>
              <a:buFont typeface="Arial"/>
              <a:buChar char="•"/>
            </a:pPr>
            <a:r>
              <a:rPr lang="en-US" sz="3401">
                <a:solidFill>
                  <a:srgbClr val="FFFFFF"/>
                </a:solidFill>
                <a:cs typeface="Pridi Regular"/>
              </a:rPr>
              <a:t>แบ่ง </a:t>
            </a:r>
            <a:r>
              <a:rPr lang="en-US" sz="3401">
                <a:solidFill>
                  <a:srgbClr val="FFFFFF"/>
                </a:solidFill>
                <a:latin typeface="Pridi Regular Semi-Bold"/>
              </a:rPr>
              <a:t>Data_Global</a:t>
            </a:r>
            <a:r>
              <a:rPr lang="en-US" sz="3401">
                <a:solidFill>
                  <a:srgbClr val="FFFFFF"/>
                </a:solidFill>
                <a:latin typeface="Pridi Regular"/>
              </a:rPr>
              <a:t> ให้มีขนาดเท่ากับจำนวน thread (1พันล้าน/thread)</a:t>
            </a:r>
          </a:p>
          <a:p>
            <a:pPr>
              <a:lnSpc>
                <a:spcPts val="4082"/>
              </a:lnSpc>
            </a:pPr>
          </a:p>
          <a:p>
            <a:pPr marL="734461" indent="-367231" lvl="1">
              <a:lnSpc>
                <a:spcPts val="4082"/>
              </a:lnSpc>
              <a:buFont typeface="Arial"/>
              <a:buChar char="•"/>
            </a:pPr>
            <a:r>
              <a:rPr lang="en-US" sz="3401">
                <a:solidFill>
                  <a:srgbClr val="FF5757"/>
                </a:solidFill>
                <a:cs typeface="Pridi Regular"/>
              </a:rPr>
              <a:t>แต่ละ thread จะบวกค่าในส่วนของตัวเอง และเก็บไว้ที่ Sum_Global ของตัวเอง</a:t>
            </a:r>
          </a:p>
          <a:p>
            <a:pPr>
              <a:lnSpc>
                <a:spcPts val="4082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473949" y="666750"/>
            <a:ext cx="5340102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cs typeface="Pridi Regular"/>
              </a:rPr>
              <a:t>วิธีทำ Multi Threads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460" t="9222" r="5747" b="9661"/>
          <a:stretch>
            <a:fillRect/>
          </a:stretch>
        </p:blipFill>
        <p:spPr>
          <a:xfrm flipH="false" flipV="false" rot="0">
            <a:off x="540158" y="0"/>
            <a:ext cx="17207683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781" t="0" r="4582" b="0"/>
          <a:stretch>
            <a:fillRect/>
          </a:stretch>
        </p:blipFill>
        <p:spPr>
          <a:xfrm flipH="false" flipV="false" rot="0">
            <a:off x="2302206" y="-648411"/>
            <a:ext cx="13683587" cy="115838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084" t="0" r="5323" b="0"/>
          <a:stretch>
            <a:fillRect/>
          </a:stretch>
        </p:blipFill>
        <p:spPr>
          <a:xfrm flipH="false" flipV="false" rot="0">
            <a:off x="3888265" y="-644551"/>
            <a:ext cx="10511470" cy="115761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629" t="0" r="5885" b="0"/>
          <a:stretch>
            <a:fillRect/>
          </a:stretch>
        </p:blipFill>
        <p:spPr>
          <a:xfrm flipH="false" flipV="false" rot="0">
            <a:off x="3943151" y="-591001"/>
            <a:ext cx="10401697" cy="1146900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7418" t="0" r="7418" b="0"/>
          <a:stretch>
            <a:fillRect/>
          </a:stretch>
        </p:blipFill>
        <p:spPr>
          <a:xfrm flipH="false" flipV="false" rot="0">
            <a:off x="2928170" y="-845868"/>
            <a:ext cx="12431659" cy="119787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5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744087" y="1405419"/>
            <a:ext cx="10799825" cy="757951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98439" y="8984932"/>
            <a:ext cx="706759" cy="70675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675320" y="8984932"/>
            <a:ext cx="706759" cy="70675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5164524" y="2791670"/>
            <a:ext cx="7958952" cy="6193263"/>
            <a:chOff x="0" y="0"/>
            <a:chExt cx="10611936" cy="825768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0611936" cy="1460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640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152544"/>
                  </a:solidFill>
                  <a:cs typeface="Pridi Regular Bold"/>
                </a:rPr>
                <a:t>สมาชิกในกลุ่ม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91612"/>
              <a:ext cx="10611936" cy="616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152544"/>
                  </a:solidFill>
                  <a:latin typeface="Prompt Light"/>
                </a:rPr>
                <a:t>64015019  นายจารุพัฒน์ เคนพรม</a:t>
              </a:r>
            </a:p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152544"/>
                  </a:solidFill>
                  <a:latin typeface="Prompt Light"/>
                </a:rPr>
                <a:t>64015051  นายเตชินท์ ไม้ทอง</a:t>
              </a:r>
            </a:p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152544"/>
                  </a:solidFill>
                  <a:latin typeface="Prompt Light"/>
                </a:rPr>
                <a:t>64015102  นายพิสิฐพงศ์ พิสิฐแก้วเพชร</a:t>
              </a:r>
            </a:p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152544"/>
                  </a:solidFill>
                  <a:latin typeface="Prompt Light"/>
                </a:rPr>
                <a:t>64015112   นายภูมิพัฒน์ ลาลุน</a:t>
              </a:r>
            </a:p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152544"/>
                  </a:solidFill>
                  <a:latin typeface="Prompt Light"/>
                </a:rPr>
                <a:t>64015163  นายอภิสิทธิ์ชัย ทองโต</a:t>
              </a:r>
            </a:p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152544"/>
                  </a:solidFill>
                  <a:cs typeface="Prompt Light"/>
                </a:rPr>
                <a:t>ุ64015172  นายเอกรินทร์ องอาจ</a:t>
              </a:r>
            </a:p>
            <a:p>
              <a:pPr>
                <a:lnSpc>
                  <a:spcPts val="4680"/>
                </a:lnSpc>
              </a:pPr>
            </a:p>
            <a:p>
              <a:pPr>
                <a:lnSpc>
                  <a:spcPts val="46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75114" y="1775179"/>
            <a:ext cx="989410" cy="260334"/>
            <a:chOff x="0" y="0"/>
            <a:chExt cx="1319213" cy="34711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459" r="0" b="8319"/>
          <a:stretch>
            <a:fillRect/>
          </a:stretch>
        </p:blipFill>
        <p:spPr>
          <a:xfrm flipH="false" flipV="false" rot="0">
            <a:off x="-809814" y="782053"/>
            <a:ext cx="19907628" cy="883034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C2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2841536"/>
            <a:ext cx="16230600" cy="5442127"/>
            <a:chOff x="0" y="0"/>
            <a:chExt cx="18938240" cy="6350000"/>
          </a:xfrm>
        </p:grpSpPr>
        <p:sp>
          <p:nvSpPr>
            <p:cNvPr name="Freeform 3" id="3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r="r" b="b" t="t" l="l"/>
              <a:pathLst>
                <a:path h="918210" w="1888236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r="r" b="b" t="t" l="l"/>
              <a:pathLst>
                <a:path h="5377180" w="1888236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blipFill>
              <a:blip r:embed="rId2"/>
              <a:stretch>
                <a:fillRect l="-638" r="-977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r="r" b="b" t="t" l="l"/>
              <a:pathLst>
                <a:path h="368300" w="151511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8939511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531507" y="1261589"/>
            <a:ext cx="13224987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52544"/>
                </a:solidFill>
                <a:latin typeface="Pridi Regular Bold"/>
              </a:rPr>
              <a:t>Version 3 (MultiThread[2])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942072"/>
            <a:ext cx="1623060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52544"/>
                </a:solidFill>
                <a:latin typeface="Prompt Light Bold"/>
              </a:rPr>
              <a:t>Version 2</a:t>
            </a:r>
            <a:r>
              <a:rPr lang="en-US" sz="2400">
                <a:solidFill>
                  <a:srgbClr val="152544"/>
                </a:solidFill>
                <a:latin typeface="Prompt Light"/>
              </a:rPr>
              <a:t> Time Used: 20099ms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C2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2841536"/>
            <a:ext cx="16230600" cy="5442127"/>
            <a:chOff x="0" y="0"/>
            <a:chExt cx="18938240" cy="6350000"/>
          </a:xfrm>
        </p:grpSpPr>
        <p:sp>
          <p:nvSpPr>
            <p:cNvPr name="Freeform 3" id="3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r="r" b="b" t="t" l="l"/>
              <a:pathLst>
                <a:path h="918210" w="1888236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r="r" b="b" t="t" l="l"/>
              <a:pathLst>
                <a:path h="5377180" w="1888236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blipFill>
              <a:blip r:embed="rId2"/>
              <a:stretch>
                <a:fillRect l="0" r="-13404" t="0" b="-393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r="r" b="b" t="t" l="l"/>
              <a:pathLst>
                <a:path h="368300" w="151511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8939511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531507" y="1261589"/>
            <a:ext cx="13224987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52544"/>
                </a:solidFill>
                <a:latin typeface="Pridi Regular Bold"/>
              </a:rPr>
              <a:t>Version 4 (Mutithread[8])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942072"/>
            <a:ext cx="1623060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52544"/>
                </a:solidFill>
                <a:latin typeface="Prompt Light Bold"/>
              </a:rPr>
              <a:t>Version 3</a:t>
            </a:r>
            <a:r>
              <a:rPr lang="en-US" sz="2400">
                <a:solidFill>
                  <a:srgbClr val="152544"/>
                </a:solidFill>
                <a:latin typeface="Prompt Light"/>
              </a:rPr>
              <a:t> Time Used: 10483ms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5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6269" y="3203004"/>
            <a:ext cx="7733031" cy="1798096"/>
            <a:chOff x="0" y="0"/>
            <a:chExt cx="3937933" cy="91565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937933" cy="915654"/>
            </a:xfrm>
            <a:custGeom>
              <a:avLst/>
              <a:gdLst/>
              <a:ahLst/>
              <a:cxnLst/>
              <a:rect r="r" b="b" t="t" l="l"/>
              <a:pathLst>
                <a:path h="915654" w="3937933">
                  <a:moveTo>
                    <a:pt x="3813473" y="915654"/>
                  </a:moveTo>
                  <a:lnTo>
                    <a:pt x="124460" y="915654"/>
                  </a:lnTo>
                  <a:cubicBezTo>
                    <a:pt x="55880" y="915654"/>
                    <a:pt x="0" y="859774"/>
                    <a:pt x="0" y="7911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13473" y="0"/>
                  </a:lnTo>
                  <a:cubicBezTo>
                    <a:pt x="3882053" y="0"/>
                    <a:pt x="3937933" y="55880"/>
                    <a:pt x="3937933" y="124460"/>
                  </a:cubicBezTo>
                  <a:lnTo>
                    <a:pt x="3937933" y="791194"/>
                  </a:lnTo>
                  <a:cubicBezTo>
                    <a:pt x="3937933" y="859774"/>
                    <a:pt x="3882053" y="915654"/>
                    <a:pt x="3813473" y="915654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526269" y="1028700"/>
            <a:ext cx="7733031" cy="1798096"/>
            <a:chOff x="0" y="0"/>
            <a:chExt cx="3937933" cy="915654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937933" cy="915654"/>
            </a:xfrm>
            <a:custGeom>
              <a:avLst/>
              <a:gdLst/>
              <a:ahLst/>
              <a:cxnLst/>
              <a:rect r="r" b="b" t="t" l="l"/>
              <a:pathLst>
                <a:path h="915654" w="3937933">
                  <a:moveTo>
                    <a:pt x="3813473" y="915654"/>
                  </a:moveTo>
                  <a:lnTo>
                    <a:pt x="124460" y="915654"/>
                  </a:lnTo>
                  <a:cubicBezTo>
                    <a:pt x="55880" y="915654"/>
                    <a:pt x="0" y="859774"/>
                    <a:pt x="0" y="7911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13473" y="0"/>
                  </a:lnTo>
                  <a:cubicBezTo>
                    <a:pt x="3882053" y="0"/>
                    <a:pt x="3937933" y="55880"/>
                    <a:pt x="3937933" y="124460"/>
                  </a:cubicBezTo>
                  <a:lnTo>
                    <a:pt x="3937933" y="791194"/>
                  </a:lnTo>
                  <a:cubicBezTo>
                    <a:pt x="3937933" y="859774"/>
                    <a:pt x="3882053" y="915654"/>
                    <a:pt x="3813473" y="915654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526269" y="5377307"/>
            <a:ext cx="7733031" cy="1798096"/>
            <a:chOff x="0" y="0"/>
            <a:chExt cx="3937933" cy="915654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937933" cy="915654"/>
            </a:xfrm>
            <a:custGeom>
              <a:avLst/>
              <a:gdLst/>
              <a:ahLst/>
              <a:cxnLst/>
              <a:rect r="r" b="b" t="t" l="l"/>
              <a:pathLst>
                <a:path h="915654" w="3937933">
                  <a:moveTo>
                    <a:pt x="3813473" y="915654"/>
                  </a:moveTo>
                  <a:lnTo>
                    <a:pt x="124460" y="915654"/>
                  </a:lnTo>
                  <a:cubicBezTo>
                    <a:pt x="55880" y="915654"/>
                    <a:pt x="0" y="859774"/>
                    <a:pt x="0" y="7911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13473" y="0"/>
                  </a:lnTo>
                  <a:cubicBezTo>
                    <a:pt x="3882053" y="0"/>
                    <a:pt x="3937933" y="55880"/>
                    <a:pt x="3937933" y="124460"/>
                  </a:cubicBezTo>
                  <a:lnTo>
                    <a:pt x="3937933" y="791194"/>
                  </a:lnTo>
                  <a:cubicBezTo>
                    <a:pt x="3937933" y="859774"/>
                    <a:pt x="3882053" y="915654"/>
                    <a:pt x="3813473" y="915654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526269" y="7551611"/>
            <a:ext cx="7733031" cy="1798096"/>
            <a:chOff x="0" y="0"/>
            <a:chExt cx="3937933" cy="915654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3937933" cy="915654"/>
            </a:xfrm>
            <a:custGeom>
              <a:avLst/>
              <a:gdLst/>
              <a:ahLst/>
              <a:cxnLst/>
              <a:rect r="r" b="b" t="t" l="l"/>
              <a:pathLst>
                <a:path h="915654" w="3937933">
                  <a:moveTo>
                    <a:pt x="3813473" y="915654"/>
                  </a:moveTo>
                  <a:lnTo>
                    <a:pt x="124460" y="915654"/>
                  </a:lnTo>
                  <a:cubicBezTo>
                    <a:pt x="55880" y="915654"/>
                    <a:pt x="0" y="859774"/>
                    <a:pt x="0" y="7911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13473" y="0"/>
                  </a:lnTo>
                  <a:cubicBezTo>
                    <a:pt x="3882053" y="0"/>
                    <a:pt x="3937933" y="55880"/>
                    <a:pt x="3937933" y="124460"/>
                  </a:cubicBezTo>
                  <a:lnTo>
                    <a:pt x="3937933" y="791194"/>
                  </a:lnTo>
                  <a:cubicBezTo>
                    <a:pt x="3937933" y="859774"/>
                    <a:pt x="3882053" y="915654"/>
                    <a:pt x="3813473" y="915654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267928" y="1573991"/>
            <a:ext cx="764083" cy="764110"/>
            <a:chOff x="0" y="0"/>
            <a:chExt cx="1018777" cy="101881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018777" cy="1018813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06597" y="186042"/>
              <a:ext cx="605583" cy="590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63"/>
                </a:lnSpc>
                <a:spcBef>
                  <a:spcPct val="0"/>
                </a:spcBef>
              </a:pPr>
              <a:r>
                <a:rPr lang="en-US" sz="2818">
                  <a:solidFill>
                    <a:srgbClr val="FFFFFF"/>
                  </a:solidFill>
                  <a:latin typeface="Prompt Light Bold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267928" y="3655276"/>
            <a:ext cx="764083" cy="764110"/>
            <a:chOff x="0" y="0"/>
            <a:chExt cx="1018777" cy="101881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018777" cy="1018813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206597" y="186042"/>
              <a:ext cx="605583" cy="590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63"/>
                </a:lnSpc>
                <a:spcBef>
                  <a:spcPct val="0"/>
                </a:spcBef>
              </a:pPr>
              <a:r>
                <a:rPr lang="en-US" sz="2818">
                  <a:solidFill>
                    <a:srgbClr val="FFFFFF"/>
                  </a:solidFill>
                  <a:latin typeface="Prompt Light Bold"/>
                </a:rPr>
                <a:t>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267928" y="5794780"/>
            <a:ext cx="764083" cy="764110"/>
            <a:chOff x="0" y="0"/>
            <a:chExt cx="1018777" cy="1018813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018777" cy="1018813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206597" y="186042"/>
              <a:ext cx="605583" cy="590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63"/>
                </a:lnSpc>
                <a:spcBef>
                  <a:spcPct val="0"/>
                </a:spcBef>
              </a:pPr>
              <a:r>
                <a:rPr lang="en-US" sz="2818">
                  <a:solidFill>
                    <a:srgbClr val="FFFFFF"/>
                  </a:solidFill>
                  <a:latin typeface="Prompt Light"/>
                </a:rPr>
                <a:t>4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267928" y="7948899"/>
            <a:ext cx="764083" cy="764110"/>
            <a:chOff x="0" y="0"/>
            <a:chExt cx="1018777" cy="1018813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018777" cy="1018813"/>
              <a:chOff x="0" y="0"/>
              <a:chExt cx="6350000" cy="6350000"/>
            </a:xfrm>
          </p:grpSpPr>
          <p:sp>
            <p:nvSpPr>
              <p:cNvPr name="Freeform 24" id="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206597" y="186042"/>
              <a:ext cx="605583" cy="590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63"/>
                </a:lnSpc>
                <a:spcBef>
                  <a:spcPct val="0"/>
                </a:spcBef>
              </a:pPr>
              <a:r>
                <a:rPr lang="en-US" sz="2818">
                  <a:solidFill>
                    <a:srgbClr val="FFFFFF"/>
                  </a:solidFill>
                  <a:latin typeface="Prompt Light Bold"/>
                </a:rPr>
                <a:t>8</a:t>
              </a: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473510" y="3450068"/>
            <a:ext cx="5838549" cy="1369368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473510" y="1212811"/>
            <a:ext cx="5838549" cy="1437743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4"/>
          <a:srcRect l="0" t="3882" r="0" b="4274"/>
          <a:stretch>
            <a:fillRect/>
          </a:stretch>
        </p:blipFill>
        <p:spPr>
          <a:xfrm flipH="false" flipV="false" rot="0">
            <a:off x="10473510" y="7737378"/>
            <a:ext cx="5838549" cy="1351835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rcRect l="0" t="0" r="0" b="3198"/>
          <a:stretch>
            <a:fillRect/>
          </a:stretch>
        </p:blipFill>
        <p:spPr>
          <a:xfrm flipH="false" flipV="false" rot="0">
            <a:off x="10473510" y="5562339"/>
            <a:ext cx="5838549" cy="1428032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7511558" y="2747676"/>
            <a:ext cx="1520453" cy="508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2"/>
              </a:lnSpc>
            </a:pPr>
            <a:r>
              <a:rPr lang="en-US" sz="3401">
                <a:solidFill>
                  <a:srgbClr val="FFFFFF"/>
                </a:solidFill>
                <a:latin typeface="Pridi Regular"/>
              </a:rPr>
              <a:t>Thread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291345" y="4828961"/>
            <a:ext cx="1740666" cy="508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2"/>
              </a:lnSpc>
            </a:pPr>
            <a:r>
              <a:rPr lang="en-US" sz="3401">
                <a:solidFill>
                  <a:srgbClr val="FFFFFF"/>
                </a:solidFill>
                <a:latin typeface="Pridi Regular"/>
              </a:rPr>
              <a:t>Threads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291345" y="6926157"/>
            <a:ext cx="1740666" cy="508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2"/>
              </a:lnSpc>
            </a:pPr>
            <a:r>
              <a:rPr lang="en-US" sz="3401">
                <a:solidFill>
                  <a:srgbClr val="FFFFFF"/>
                </a:solidFill>
                <a:latin typeface="Pridi Regular"/>
              </a:rPr>
              <a:t>Threads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291345" y="9009053"/>
            <a:ext cx="1740666" cy="508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2"/>
              </a:lnSpc>
            </a:pPr>
            <a:r>
              <a:rPr lang="en-US" sz="3401">
                <a:solidFill>
                  <a:srgbClr val="FFFFFF"/>
                </a:solidFill>
                <a:latin typeface="Pridi Regular"/>
              </a:rPr>
              <a:t>Threads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291345" y="665922"/>
            <a:ext cx="1740666" cy="508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2"/>
              </a:lnSpc>
            </a:pPr>
            <a:r>
              <a:rPr lang="en-US" sz="3401">
                <a:solidFill>
                  <a:srgbClr val="FFFFFF"/>
                </a:solidFill>
                <a:latin typeface="Pridi Regular"/>
              </a:rPr>
              <a:t>Result :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028700" y="3999668"/>
            <a:ext cx="5703636" cy="2287664"/>
            <a:chOff x="0" y="0"/>
            <a:chExt cx="7604848" cy="3050219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0"/>
              <a:ext cx="7604848" cy="1460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FFFFFF"/>
                  </a:solidFill>
                  <a:cs typeface="Pridi Regular Bold"/>
                </a:rPr>
                <a:t>สรุปการทดสอบ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1932619"/>
              <a:ext cx="7604848" cy="111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9" indent="-302260" lvl="1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cs typeface="Pridi Regular Bold"/>
                </a:rPr>
                <a:t>ยิ่งเพิ่ม threads เวลาที่ใช้ยิ่งลดลง</a:t>
              </a:r>
            </a:p>
            <a:p>
              <a:pPr marL="604519" indent="-302260" lvl="1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FF5757"/>
                  </a:solidFill>
                  <a:latin typeface="Pridi Regular Bold"/>
                </a:rPr>
                <a:t>Speed</a:t>
              </a:r>
              <a:r>
                <a:rPr lang="en-US" sz="2799">
                  <a:solidFill>
                    <a:srgbClr val="FFFFFF"/>
                  </a:solidFill>
                  <a:latin typeface="Pridi Regular Bold"/>
                </a:rPr>
                <a:t> แลกมาด้วย </a:t>
              </a:r>
              <a:r>
                <a:rPr lang="en-US" sz="2799">
                  <a:solidFill>
                    <a:srgbClr val="FF5757"/>
                  </a:solidFill>
                  <a:latin typeface="Pridi Regular Bold"/>
                </a:rPr>
                <a:t>Space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5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744087" y="1405419"/>
            <a:ext cx="10799825" cy="757951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164524" y="4310238"/>
            <a:ext cx="7958952" cy="2134978"/>
            <a:chOff x="0" y="0"/>
            <a:chExt cx="10611936" cy="284663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0611936" cy="1460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640"/>
                </a:lnSpc>
                <a:spcBef>
                  <a:spcPct val="0"/>
                </a:spcBef>
              </a:pPr>
              <a:r>
                <a:rPr lang="en-US" sz="7200" u="none">
                  <a:solidFill>
                    <a:srgbClr val="152544"/>
                  </a:solidFill>
                  <a:cs typeface="Pridi Regular Bold"/>
                </a:rPr>
                <a:t>ขอบคุณครับ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91612"/>
              <a:ext cx="10611936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152544"/>
                  </a:solidFill>
                  <a:latin typeface="Prompt Light"/>
                </a:rPr>
                <a:t>Have a good day.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175114" y="1775179"/>
            <a:ext cx="989410" cy="260334"/>
            <a:chOff x="0" y="0"/>
            <a:chExt cx="1319213" cy="34711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C2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2841536"/>
            <a:ext cx="16230600" cy="5442127"/>
            <a:chOff x="0" y="0"/>
            <a:chExt cx="18938240" cy="6350000"/>
          </a:xfrm>
        </p:grpSpPr>
        <p:sp>
          <p:nvSpPr>
            <p:cNvPr name="Freeform 3" id="3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r="r" b="b" t="t" l="l"/>
              <a:pathLst>
                <a:path h="918210" w="1888236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r="r" b="b" t="t" l="l"/>
              <a:pathLst>
                <a:path h="5377180" w="1888236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blipFill>
              <a:blip r:embed="rId2"/>
              <a:stretch>
                <a:fillRect l="0" r="-5136" t="-2355" b="-7051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r="r" b="b" t="t" l="l"/>
              <a:pathLst>
                <a:path h="368300" w="151511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8939511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531507" y="1261589"/>
            <a:ext cx="13224987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52544"/>
                </a:solidFill>
                <a:latin typeface="Pridi Regular Bold"/>
              </a:rPr>
              <a:t>Version Original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32915" y="1028700"/>
            <a:ext cx="8227954" cy="8229600"/>
            <a:chOff x="0" y="0"/>
            <a:chExt cx="6348730" cy="6350000"/>
          </a:xfrm>
        </p:grpSpPr>
        <p:sp>
          <p:nvSpPr>
            <p:cNvPr name="Freeform 3" id="3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r="r" b="b" t="t" l="l"/>
              <a:pathLst>
                <a:path h="5814060" w="632460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blipFill>
              <a:blip r:embed="rId2"/>
              <a:stretch>
                <a:fillRect l="0" r="-8853" t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r="r" b="b" t="t" l="l"/>
              <a:pathLst>
                <a:path h="698500" w="63246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7FB6D0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r="r" b="b" t="t" l="l"/>
              <a:pathLst>
                <a:path h="279400" w="110617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305748" y="6745905"/>
            <a:ext cx="7492966" cy="2512395"/>
            <a:chOff x="0" y="0"/>
            <a:chExt cx="18938240" cy="6350000"/>
          </a:xfrm>
        </p:grpSpPr>
        <p:sp>
          <p:nvSpPr>
            <p:cNvPr name="Freeform 8" id="8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r="r" b="b" t="t" l="l"/>
              <a:pathLst>
                <a:path h="918210" w="1888236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7FB6D0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r="r" b="b" t="t" l="l"/>
              <a:pathLst>
                <a:path h="5377180" w="1888236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blipFill>
              <a:blip r:embed="rId3"/>
              <a:stretch>
                <a:fillRect l="0" r="-13396" t="-52205" b="-30608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r="r" b="b" t="t" l="l"/>
              <a:pathLst>
                <a:path h="368300" w="151511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8939511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687622" y="1988199"/>
            <a:ext cx="6729218" cy="1161678"/>
            <a:chOff x="0" y="0"/>
            <a:chExt cx="8972291" cy="154890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8972291" cy="1548905"/>
              <a:chOff x="0" y="0"/>
              <a:chExt cx="6242306" cy="1077622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0"/>
                <a:ext cx="6243576" cy="1077622"/>
              </a:xfrm>
              <a:custGeom>
                <a:avLst/>
                <a:gdLst/>
                <a:ahLst/>
                <a:cxnLst/>
                <a:rect r="r" b="b" t="t" l="l"/>
                <a:pathLst>
                  <a:path h="1077622" w="6243576">
                    <a:moveTo>
                      <a:pt x="5689856" y="1077622"/>
                    </a:moveTo>
                    <a:lnTo>
                      <a:pt x="553720" y="1077622"/>
                    </a:lnTo>
                    <a:cubicBezTo>
                      <a:pt x="247650" y="1077622"/>
                      <a:pt x="0" y="836359"/>
                      <a:pt x="0" y="539427"/>
                    </a:cubicBezTo>
                    <a:cubicBezTo>
                      <a:pt x="0" y="241257"/>
                      <a:pt x="247650" y="0"/>
                      <a:pt x="553720" y="0"/>
                    </a:cubicBezTo>
                    <a:lnTo>
                      <a:pt x="5689856" y="0"/>
                    </a:lnTo>
                    <a:cubicBezTo>
                      <a:pt x="5995926" y="0"/>
                      <a:pt x="6243576" y="241257"/>
                      <a:pt x="6243576" y="539427"/>
                    </a:cubicBezTo>
                    <a:cubicBezTo>
                      <a:pt x="6242306" y="836359"/>
                      <a:pt x="5994656" y="1077622"/>
                      <a:pt x="5689856" y="1077622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364242"/>
              <a:ext cx="8972291" cy="896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4800">
                  <a:solidFill>
                    <a:srgbClr val="FFFFFF"/>
                  </a:solidFill>
                  <a:cs typeface="Prompt Light"/>
                </a:rPr>
                <a:t>ส่วนที่คิดว่าเป็นปัญหา</a:t>
              </a: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84774" y="4770182"/>
            <a:ext cx="1334914" cy="1578931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9687622" y="3918093"/>
            <a:ext cx="6729218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68" indent="-367034" lvl="1">
              <a:lnSpc>
                <a:spcPts val="3570"/>
              </a:lnSpc>
              <a:buFont typeface="Arial"/>
              <a:buChar char="•"/>
            </a:pPr>
            <a:r>
              <a:rPr lang="en-US" sz="3400">
                <a:solidFill>
                  <a:srgbClr val="152544"/>
                </a:solidFill>
                <a:cs typeface="Prompt Light"/>
              </a:rPr>
              <a:t>มีการเรียกใช้งานฟังชั่นบ่อยเกินไป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C2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2080" y="1028700"/>
            <a:ext cx="6729218" cy="1161678"/>
            <a:chOff x="0" y="0"/>
            <a:chExt cx="6242306" cy="107762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243576" cy="1077622"/>
            </a:xfrm>
            <a:custGeom>
              <a:avLst/>
              <a:gdLst/>
              <a:ahLst/>
              <a:cxnLst/>
              <a:rect r="r" b="b" t="t" l="l"/>
              <a:pathLst>
                <a:path h="1077622" w="6243576">
                  <a:moveTo>
                    <a:pt x="5689856" y="1077622"/>
                  </a:moveTo>
                  <a:lnTo>
                    <a:pt x="553720" y="1077622"/>
                  </a:lnTo>
                  <a:cubicBezTo>
                    <a:pt x="247650" y="1077622"/>
                    <a:pt x="0" y="836359"/>
                    <a:pt x="0" y="539427"/>
                  </a:cubicBezTo>
                  <a:cubicBezTo>
                    <a:pt x="0" y="241257"/>
                    <a:pt x="247650" y="0"/>
                    <a:pt x="553720" y="0"/>
                  </a:cubicBezTo>
                  <a:lnTo>
                    <a:pt x="5689856" y="0"/>
                  </a:lnTo>
                  <a:cubicBezTo>
                    <a:pt x="5995926" y="0"/>
                    <a:pt x="6243576" y="241257"/>
                    <a:pt x="6243576" y="539427"/>
                  </a:cubicBezTo>
                  <a:cubicBezTo>
                    <a:pt x="6242306" y="836359"/>
                    <a:pt x="5994656" y="1077622"/>
                    <a:pt x="5689856" y="1077622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455314" y="1064774"/>
            <a:ext cx="8803986" cy="8229600"/>
            <a:chOff x="0" y="0"/>
            <a:chExt cx="2978138" cy="2783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978138" cy="2783840"/>
            </a:xfrm>
            <a:custGeom>
              <a:avLst/>
              <a:gdLst/>
              <a:ahLst/>
              <a:cxnLst/>
              <a:rect r="r" b="b" t="t" l="l"/>
              <a:pathLst>
                <a:path h="2783840" w="2978138">
                  <a:moveTo>
                    <a:pt x="2853678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3679" y="0"/>
                  </a:lnTo>
                  <a:cubicBezTo>
                    <a:pt x="2922258" y="0"/>
                    <a:pt x="2978138" y="55880"/>
                    <a:pt x="2978138" y="124460"/>
                  </a:cubicBezTo>
                  <a:lnTo>
                    <a:pt x="2978138" y="2659380"/>
                  </a:lnTo>
                  <a:cubicBezTo>
                    <a:pt x="2978138" y="2727960"/>
                    <a:pt x="2922258" y="2783840"/>
                    <a:pt x="2853679" y="2783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894226" y="1394179"/>
            <a:ext cx="989410" cy="260334"/>
            <a:chOff x="0" y="0"/>
            <a:chExt cx="1319213" cy="34711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307273" y="2490350"/>
            <a:ext cx="6804024" cy="6804024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r="-18411" t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7DC2D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945671" y="5042397"/>
            <a:ext cx="7981393" cy="3786069"/>
            <a:chOff x="0" y="0"/>
            <a:chExt cx="10641858" cy="504809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0641858" cy="5048091"/>
              <a:chOff x="0" y="0"/>
              <a:chExt cx="4422995" cy="2106535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0"/>
                <a:ext cx="4422996" cy="2106535"/>
              </a:xfrm>
              <a:custGeom>
                <a:avLst/>
                <a:gdLst/>
                <a:ahLst/>
                <a:cxnLst/>
                <a:rect r="r" b="b" t="t" l="l"/>
                <a:pathLst>
                  <a:path h="2106535" w="4422996">
                    <a:moveTo>
                      <a:pt x="4298535" y="2106535"/>
                    </a:moveTo>
                    <a:lnTo>
                      <a:pt x="124460" y="2106535"/>
                    </a:lnTo>
                    <a:cubicBezTo>
                      <a:pt x="55880" y="2106535"/>
                      <a:pt x="0" y="2050655"/>
                      <a:pt x="0" y="198207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298535" y="0"/>
                    </a:lnTo>
                    <a:cubicBezTo>
                      <a:pt x="4367115" y="0"/>
                      <a:pt x="4422996" y="55880"/>
                      <a:pt x="4422996" y="124460"/>
                    </a:cubicBezTo>
                    <a:lnTo>
                      <a:pt x="4422996" y="1982076"/>
                    </a:lnTo>
                    <a:cubicBezTo>
                      <a:pt x="4422996" y="2050655"/>
                      <a:pt x="4367115" y="2106535"/>
                      <a:pt x="4298535" y="2106535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2079975" y="3949730"/>
              <a:ext cx="7973497" cy="4182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88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3"/>
          <a:srcRect l="9765" t="54456" r="49382" b="22136"/>
          <a:stretch>
            <a:fillRect/>
          </a:stretch>
        </p:blipFill>
        <p:spPr>
          <a:xfrm flipH="false" flipV="false" rot="0">
            <a:off x="9340619" y="5395218"/>
            <a:ext cx="7156922" cy="313913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427863" y="1266639"/>
            <a:ext cx="4562845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Pridi Regular"/>
              </a:rPr>
              <a:t>Version 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43579" y="3696195"/>
            <a:ext cx="7427457" cy="907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818">
                <a:solidFill>
                  <a:srgbClr val="152544"/>
                </a:solidFill>
                <a:cs typeface="Prompt Light"/>
              </a:rPr>
              <a:t>ย้าย Loop for เข้าไปไว้ใน Function sum()</a:t>
            </a:r>
          </a:p>
          <a:p>
            <a:pPr algn="ctr">
              <a:lnSpc>
                <a:spcPts val="3663"/>
              </a:lnSpc>
            </a:pPr>
            <a:r>
              <a:rPr lang="en-US" sz="2818">
                <a:solidFill>
                  <a:srgbClr val="152544"/>
                </a:solidFill>
                <a:cs typeface="Prompt Light"/>
              </a:rPr>
              <a:t>เพราะอยากให้เรียกใช้ฟังชั่นเพียงครั้งเดียว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92160" y="2190378"/>
            <a:ext cx="7730294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52544"/>
                </a:solidFill>
                <a:cs typeface="Pridi Regular Bold"/>
              </a:rPr>
              <a:t>แก้ไขโดย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C2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2841536"/>
            <a:ext cx="16230600" cy="5442127"/>
            <a:chOff x="0" y="0"/>
            <a:chExt cx="18938240" cy="6350000"/>
          </a:xfrm>
        </p:grpSpPr>
        <p:sp>
          <p:nvSpPr>
            <p:cNvPr name="Freeform 3" id="3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r="r" b="b" t="t" l="l"/>
              <a:pathLst>
                <a:path h="918210" w="1888236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r="r" b="b" t="t" l="l"/>
              <a:pathLst>
                <a:path h="5377180" w="1888236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blipFill>
              <a:blip r:embed="rId2"/>
              <a:stretch>
                <a:fillRect l="0" r="-12977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r="r" b="b" t="t" l="l"/>
              <a:pathLst>
                <a:path h="368300" w="151511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8939511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531507" y="1261589"/>
            <a:ext cx="13224987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52544"/>
                </a:solidFill>
                <a:latin typeface="Pridi Regular Bold"/>
              </a:rPr>
              <a:t>Version 1 (Loop for)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942072"/>
            <a:ext cx="1623060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52544"/>
                </a:solidFill>
                <a:latin typeface="Prompt Light Bold"/>
              </a:rPr>
              <a:t>Version Original</a:t>
            </a:r>
            <a:r>
              <a:rPr lang="en-US" sz="2400">
                <a:solidFill>
                  <a:srgbClr val="152544"/>
                </a:solidFill>
                <a:latin typeface="Prompt Light"/>
              </a:rPr>
              <a:t> Time Used: 22352ms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32915" y="1028700"/>
            <a:ext cx="8227954" cy="8229600"/>
            <a:chOff x="0" y="0"/>
            <a:chExt cx="6348730" cy="6350000"/>
          </a:xfrm>
        </p:grpSpPr>
        <p:sp>
          <p:nvSpPr>
            <p:cNvPr name="Freeform 3" id="3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r="r" b="b" t="t" l="l"/>
              <a:pathLst>
                <a:path h="5814060" w="632460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blipFill>
              <a:blip r:embed="rId2"/>
              <a:stretch>
                <a:fillRect l="0" r="-8853" t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r="r" b="b" t="t" l="l"/>
              <a:pathLst>
                <a:path h="698500" w="63246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7FB6D0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r="r" b="b" t="t" l="l"/>
              <a:pathLst>
                <a:path h="279400" w="110617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305748" y="6745905"/>
            <a:ext cx="7492966" cy="2512395"/>
            <a:chOff x="0" y="0"/>
            <a:chExt cx="18938240" cy="6350000"/>
          </a:xfrm>
        </p:grpSpPr>
        <p:sp>
          <p:nvSpPr>
            <p:cNvPr name="Freeform 8" id="8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r="r" b="b" t="t" l="l"/>
              <a:pathLst>
                <a:path h="918210" w="1888236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7FB6D0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r="r" b="b" t="t" l="l"/>
              <a:pathLst>
                <a:path h="5377180" w="1888236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blipFill>
              <a:blip r:embed="rId3"/>
              <a:stretch>
                <a:fillRect l="0" r="-65609" t="-244538" b="-100652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r="r" b="b" t="t" l="l"/>
              <a:pathLst>
                <a:path h="368300" w="151511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8939511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687622" y="1988199"/>
            <a:ext cx="6729218" cy="1161678"/>
            <a:chOff x="0" y="0"/>
            <a:chExt cx="8972291" cy="154890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8972291" cy="1548905"/>
              <a:chOff x="0" y="0"/>
              <a:chExt cx="6242306" cy="1077622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0"/>
                <a:ext cx="6243576" cy="1077622"/>
              </a:xfrm>
              <a:custGeom>
                <a:avLst/>
                <a:gdLst/>
                <a:ahLst/>
                <a:cxnLst/>
                <a:rect r="r" b="b" t="t" l="l"/>
                <a:pathLst>
                  <a:path h="1077622" w="6243576">
                    <a:moveTo>
                      <a:pt x="5689856" y="1077622"/>
                    </a:moveTo>
                    <a:lnTo>
                      <a:pt x="553720" y="1077622"/>
                    </a:lnTo>
                    <a:cubicBezTo>
                      <a:pt x="247650" y="1077622"/>
                      <a:pt x="0" y="836359"/>
                      <a:pt x="0" y="539427"/>
                    </a:cubicBezTo>
                    <a:cubicBezTo>
                      <a:pt x="0" y="241257"/>
                      <a:pt x="247650" y="0"/>
                      <a:pt x="553720" y="0"/>
                    </a:cubicBezTo>
                    <a:lnTo>
                      <a:pt x="5689856" y="0"/>
                    </a:lnTo>
                    <a:cubicBezTo>
                      <a:pt x="5995926" y="0"/>
                      <a:pt x="6243576" y="241257"/>
                      <a:pt x="6243576" y="539427"/>
                    </a:cubicBezTo>
                    <a:cubicBezTo>
                      <a:pt x="6242306" y="836359"/>
                      <a:pt x="5994656" y="1077622"/>
                      <a:pt x="5689856" y="1077622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364242"/>
              <a:ext cx="8972291" cy="896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4800">
                  <a:solidFill>
                    <a:srgbClr val="FFFFFF"/>
                  </a:solidFill>
                  <a:cs typeface="Prompt Light"/>
                </a:rPr>
                <a:t>ส่วนที่คิดว่าเป็นปัญหา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687622" y="3875126"/>
            <a:ext cx="6729218" cy="179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68" indent="-367034" lvl="1">
              <a:lnSpc>
                <a:spcPts val="3570"/>
              </a:lnSpc>
              <a:buFont typeface="Arial"/>
              <a:buChar char="•"/>
            </a:pPr>
            <a:r>
              <a:rPr lang="en-US" sz="3400">
                <a:solidFill>
                  <a:srgbClr val="152544"/>
                </a:solidFill>
                <a:cs typeface="Prompt Light"/>
              </a:rPr>
              <a:t>ใน Function sum() ใช้</a:t>
            </a:r>
          </a:p>
          <a:p>
            <a:pPr>
              <a:lnSpc>
                <a:spcPts val="3570"/>
              </a:lnSpc>
            </a:pPr>
            <a:r>
              <a:rPr lang="en-US" sz="3400">
                <a:solidFill>
                  <a:srgbClr val="152544"/>
                </a:solidFill>
                <a:latin typeface="Prompt Light"/>
              </a:rPr>
              <a:t>Loop for วนลูปหลายรอบเกินไปในการกำหนดตำแหน่งของ Array และไม่มีการแบ่งการทำงาน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C2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2080" y="1028700"/>
            <a:ext cx="6729218" cy="1161678"/>
            <a:chOff x="0" y="0"/>
            <a:chExt cx="6242306" cy="107762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243576" cy="1077622"/>
            </a:xfrm>
            <a:custGeom>
              <a:avLst/>
              <a:gdLst/>
              <a:ahLst/>
              <a:cxnLst/>
              <a:rect r="r" b="b" t="t" l="l"/>
              <a:pathLst>
                <a:path h="1077622" w="6243576">
                  <a:moveTo>
                    <a:pt x="5689856" y="1077622"/>
                  </a:moveTo>
                  <a:lnTo>
                    <a:pt x="553720" y="1077622"/>
                  </a:lnTo>
                  <a:cubicBezTo>
                    <a:pt x="247650" y="1077622"/>
                    <a:pt x="0" y="836359"/>
                    <a:pt x="0" y="539427"/>
                  </a:cubicBezTo>
                  <a:cubicBezTo>
                    <a:pt x="0" y="241257"/>
                    <a:pt x="247650" y="0"/>
                    <a:pt x="553720" y="0"/>
                  </a:cubicBezTo>
                  <a:lnTo>
                    <a:pt x="5689856" y="0"/>
                  </a:lnTo>
                  <a:cubicBezTo>
                    <a:pt x="5995926" y="0"/>
                    <a:pt x="6243576" y="241257"/>
                    <a:pt x="6243576" y="539427"/>
                  </a:cubicBezTo>
                  <a:cubicBezTo>
                    <a:pt x="6242306" y="836359"/>
                    <a:pt x="5994656" y="1077622"/>
                    <a:pt x="5689856" y="1077622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455314" y="1064774"/>
            <a:ext cx="8803986" cy="8229600"/>
            <a:chOff x="0" y="0"/>
            <a:chExt cx="2978138" cy="2783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978138" cy="2783840"/>
            </a:xfrm>
            <a:custGeom>
              <a:avLst/>
              <a:gdLst/>
              <a:ahLst/>
              <a:cxnLst/>
              <a:rect r="r" b="b" t="t" l="l"/>
              <a:pathLst>
                <a:path h="2783840" w="2978138">
                  <a:moveTo>
                    <a:pt x="2853678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3679" y="0"/>
                  </a:lnTo>
                  <a:cubicBezTo>
                    <a:pt x="2922258" y="0"/>
                    <a:pt x="2978138" y="55880"/>
                    <a:pt x="2978138" y="124460"/>
                  </a:cubicBezTo>
                  <a:lnTo>
                    <a:pt x="2978138" y="2659380"/>
                  </a:lnTo>
                  <a:cubicBezTo>
                    <a:pt x="2978138" y="2727960"/>
                    <a:pt x="2922258" y="2783840"/>
                    <a:pt x="2853679" y="2783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894226" y="1394179"/>
            <a:ext cx="989410" cy="260334"/>
            <a:chOff x="0" y="0"/>
            <a:chExt cx="1319213" cy="34711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307273" y="2490350"/>
            <a:ext cx="6804024" cy="6804024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1849" r="-8134" t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7DC2D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945671" y="5042397"/>
            <a:ext cx="7981393" cy="3786069"/>
            <a:chOff x="0" y="0"/>
            <a:chExt cx="10641858" cy="504809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0641858" cy="5048091"/>
              <a:chOff x="0" y="0"/>
              <a:chExt cx="4422995" cy="2106535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0"/>
                <a:ext cx="4422996" cy="2106535"/>
              </a:xfrm>
              <a:custGeom>
                <a:avLst/>
                <a:gdLst/>
                <a:ahLst/>
                <a:cxnLst/>
                <a:rect r="r" b="b" t="t" l="l"/>
                <a:pathLst>
                  <a:path h="2106535" w="4422996">
                    <a:moveTo>
                      <a:pt x="4298535" y="2106535"/>
                    </a:moveTo>
                    <a:lnTo>
                      <a:pt x="124460" y="2106535"/>
                    </a:lnTo>
                    <a:cubicBezTo>
                      <a:pt x="55880" y="2106535"/>
                      <a:pt x="0" y="2050655"/>
                      <a:pt x="0" y="198207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298535" y="0"/>
                    </a:lnTo>
                    <a:cubicBezTo>
                      <a:pt x="4367115" y="0"/>
                      <a:pt x="4422996" y="55880"/>
                      <a:pt x="4422996" y="124460"/>
                    </a:cubicBezTo>
                    <a:lnTo>
                      <a:pt x="4422996" y="1982076"/>
                    </a:lnTo>
                    <a:cubicBezTo>
                      <a:pt x="4422996" y="2050655"/>
                      <a:pt x="4367115" y="2106535"/>
                      <a:pt x="4298535" y="2106535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2079975" y="3949730"/>
              <a:ext cx="7973497" cy="4182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88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3"/>
          <a:srcRect l="0" t="0" r="9806" b="0"/>
          <a:stretch>
            <a:fillRect/>
          </a:stretch>
        </p:blipFill>
        <p:spPr>
          <a:xfrm flipH="false" flipV="false" rot="0">
            <a:off x="9388931" y="5402853"/>
            <a:ext cx="7182105" cy="3147357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427863" y="1266639"/>
            <a:ext cx="4562845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Pridi Regular"/>
              </a:rPr>
              <a:t>Version 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43579" y="3790578"/>
            <a:ext cx="7427457" cy="907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818">
                <a:solidFill>
                  <a:srgbClr val="152544"/>
                </a:solidFill>
                <a:cs typeface="Prompt Light"/>
              </a:rPr>
              <a:t>เพิ่ม Thread เป็น Single Thread</a:t>
            </a:r>
          </a:p>
          <a:p>
            <a:pPr algn="ctr">
              <a:lnSpc>
                <a:spcPts val="3663"/>
              </a:lnSpc>
            </a:pPr>
            <a:r>
              <a:rPr lang="en-US" sz="2818">
                <a:solidFill>
                  <a:srgbClr val="152544"/>
                </a:solidFill>
                <a:cs typeface="Prompt Light"/>
              </a:rPr>
              <a:t>เพื่อเริ่มแบ่งการทำงานเป็น MultiThread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92160" y="2190378"/>
            <a:ext cx="7730294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52544"/>
                </a:solidFill>
                <a:cs typeface="Pridi Regular Bold"/>
              </a:rPr>
              <a:t>แก้ไขโดย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C2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2841536"/>
            <a:ext cx="16230600" cy="5442127"/>
            <a:chOff x="0" y="0"/>
            <a:chExt cx="18938240" cy="6350000"/>
          </a:xfrm>
        </p:grpSpPr>
        <p:sp>
          <p:nvSpPr>
            <p:cNvPr name="Freeform 3" id="3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r="r" b="b" t="t" l="l"/>
              <a:pathLst>
                <a:path h="918210" w="1888236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r="r" b="b" t="t" l="l"/>
              <a:pathLst>
                <a:path h="5377180" w="1888236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blipFill>
              <a:blip r:embed="rId2"/>
              <a:stretch>
                <a:fillRect l="-3139" r="-3139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r="r" b="b" t="t" l="l"/>
              <a:pathLst>
                <a:path h="368300" w="151511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8939511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531507" y="1261589"/>
            <a:ext cx="13224987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52544"/>
                </a:solidFill>
                <a:latin typeface="Pridi Regular Bold"/>
              </a:rPr>
              <a:t>Version 2 (Single Thread)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942072"/>
            <a:ext cx="1623060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52544"/>
                </a:solidFill>
                <a:latin typeface="Prompt Light Bold"/>
              </a:rPr>
              <a:t>Version 1</a:t>
            </a:r>
            <a:r>
              <a:rPr lang="en-US" sz="2400">
                <a:solidFill>
                  <a:srgbClr val="152544"/>
                </a:solidFill>
                <a:latin typeface="Prompt Light"/>
              </a:rPr>
              <a:t> Time Used: 21420ms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DAFMgUbauLM</dc:identifier>
  <dcterms:modified xsi:type="dcterms:W3CDTF">2011-08-01T06:04:30Z</dcterms:modified>
  <cp:revision>1</cp:revision>
  <dc:title>สีน้ำเงิน สีขาว เรียบง่าย พื้นฐาน แนวคิดดิจิทัล งานนำเสนอ</dc:title>
</cp:coreProperties>
</file>